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DD6797-93CA-19EC-4987-E6473FC274CA}" name="Emmanuelle Rouard" initials="ER" userId="S::RouardE@bayfor.org::7896443a-5a13-4da3-8036-eb6eb52af52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>
        <p:scale>
          <a:sx n="162" d="100"/>
          <a:sy n="162" d="100"/>
        </p:scale>
        <p:origin x="1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5A4A5-7890-4A2E-8565-DFCBD4DB7742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3CBE5-DC17-469E-BBE2-8ED639C44A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76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407327-3290-4B0E-BA2F-379818BF91F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69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407327-3290-4B0E-BA2F-379818BF91F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836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407327-3290-4B0E-BA2F-379818BF91F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569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11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45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58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74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38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383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Fußzeilenplatzhalter 5">
            <a:extLst>
              <a:ext uri="{FF2B5EF4-FFF2-40B4-BE49-F238E27FC236}">
                <a16:creationId xmlns:a16="http://schemas.microsoft.com/office/drawing/2014/main" id="{F8875E68-02DA-05C3-D9AB-BAB5035131B5}"/>
              </a:ext>
            </a:extLst>
          </p:cNvPr>
          <p:cNvSpPr txBox="1">
            <a:spLocks/>
          </p:cNvSpPr>
          <p:nvPr userDrawn="1"/>
        </p:nvSpPr>
        <p:spPr>
          <a:xfrm>
            <a:off x="838200" y="6311899"/>
            <a:ext cx="10515599" cy="356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575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425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12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28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5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6F063-2BB8-4AEE-82CC-62004EE883DE}" type="datetimeFigureOut">
              <a:rPr lang="de-DE" smtClean="0"/>
              <a:t>19.12.2025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3081F-EF9E-4808-AE8F-DCB1753684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09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1"/>
          <p:cNvSpPr txBox="1">
            <a:spLocks/>
          </p:cNvSpPr>
          <p:nvPr/>
        </p:nvSpPr>
        <p:spPr>
          <a:xfrm>
            <a:off x="8730467" y="1339197"/>
            <a:ext cx="3240351" cy="2248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2"/>
          <a:stretch/>
        </p:blipFill>
        <p:spPr>
          <a:xfrm>
            <a:off x="8620559" y="132633"/>
            <a:ext cx="3571441" cy="120656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77" y="171606"/>
            <a:ext cx="1690500" cy="1208829"/>
          </a:xfrm>
          <a:prstGeom prst="rect">
            <a:avLst/>
          </a:prstGeom>
        </p:spPr>
      </p:pic>
      <p:sp>
        <p:nvSpPr>
          <p:cNvPr id="7" name="Textplatzhalter 16"/>
          <p:cNvSpPr txBox="1">
            <a:spLocks/>
          </p:cNvSpPr>
          <p:nvPr/>
        </p:nvSpPr>
        <p:spPr>
          <a:xfrm>
            <a:off x="8886433" y="1484200"/>
            <a:ext cx="3083348" cy="6858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 err="1"/>
              <a:t>Your</a:t>
            </a:r>
            <a:r>
              <a:rPr lang="de-DE" sz="1800" dirty="0"/>
              <a:t> </a:t>
            </a:r>
            <a:r>
              <a:rPr lang="de-DE" sz="1800" dirty="0" err="1"/>
              <a:t>institution‘s</a:t>
            </a:r>
            <a:r>
              <a:rPr lang="de-DE" sz="1800" dirty="0"/>
              <a:t> logo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48" y="20105"/>
            <a:ext cx="2737755" cy="1431617"/>
          </a:xfrm>
          <a:prstGeom prst="rect">
            <a:avLst/>
          </a:prstGeom>
        </p:spPr>
      </p:pic>
      <p:cxnSp>
        <p:nvCxnSpPr>
          <p:cNvPr id="9" name="Gerade Verbindung 2"/>
          <p:cNvCxnSpPr>
            <a:cxnSpLocks/>
          </p:cNvCxnSpPr>
          <p:nvPr/>
        </p:nvCxnSpPr>
        <p:spPr>
          <a:xfrm>
            <a:off x="8782223" y="1484200"/>
            <a:ext cx="0" cy="5175391"/>
          </a:xfrm>
          <a:prstGeom prst="line">
            <a:avLst/>
          </a:prstGeom>
          <a:ln w="63500">
            <a:solidFill>
              <a:srgbClr val="006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11"/>
          <p:cNvSpPr txBox="1">
            <a:spLocks/>
          </p:cNvSpPr>
          <p:nvPr/>
        </p:nvSpPr>
        <p:spPr>
          <a:xfrm>
            <a:off x="8886434" y="2391834"/>
            <a:ext cx="3083348" cy="21964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Name of </a:t>
            </a:r>
            <a:r>
              <a:rPr lang="en-US" sz="1200" dirty="0" err="1"/>
              <a:t>organisation</a:t>
            </a:r>
            <a:r>
              <a:rPr lang="en-US" sz="1200" dirty="0"/>
              <a:t>:</a:t>
            </a:r>
          </a:p>
          <a:p>
            <a:pPr algn="l"/>
            <a:br>
              <a:rPr lang="en-US" sz="1200" dirty="0"/>
            </a:br>
            <a:r>
              <a:rPr lang="en-US" sz="1200" dirty="0"/>
              <a:t>City/country:</a:t>
            </a:r>
          </a:p>
          <a:p>
            <a:pPr algn="l"/>
            <a:br>
              <a:rPr lang="en-US" sz="1200" dirty="0"/>
            </a:br>
            <a:r>
              <a:rPr lang="en-US" sz="1200" dirty="0"/>
              <a:t>Research areas: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/>
              <a:t>Type of </a:t>
            </a:r>
            <a:r>
              <a:rPr lang="en-US" sz="1200" dirty="0" err="1"/>
              <a:t>organisation</a:t>
            </a:r>
            <a:r>
              <a:rPr lang="en-US" sz="1200" dirty="0"/>
              <a:t> </a:t>
            </a:r>
          </a:p>
          <a:p>
            <a:pPr algn="l"/>
            <a:r>
              <a:rPr lang="en-US" sz="700" b="0" dirty="0"/>
              <a:t>(university, research </a:t>
            </a:r>
            <a:r>
              <a:rPr lang="en-US" sz="700" b="0" dirty="0" err="1"/>
              <a:t>insititute</a:t>
            </a:r>
            <a:r>
              <a:rPr lang="en-US" sz="700" b="0" dirty="0"/>
              <a:t>, clinical site, NGO, SME, authority, etc.)</a:t>
            </a:r>
          </a:p>
          <a:p>
            <a:pPr algn="l"/>
            <a:br>
              <a:rPr lang="en-US" sz="1200" dirty="0"/>
            </a:br>
            <a:endParaRPr lang="de-DE" sz="1200" dirty="0"/>
          </a:p>
        </p:txBody>
      </p:sp>
      <p:sp>
        <p:nvSpPr>
          <p:cNvPr id="6" name="Rechteck 5"/>
          <p:cNvSpPr/>
          <p:nvPr/>
        </p:nvSpPr>
        <p:spPr>
          <a:xfrm>
            <a:off x="1015361" y="1746121"/>
            <a:ext cx="6096000" cy="36009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give a short presentation in English (max. 3 PowerPoint slides in 3 minutes!) describing:</a:t>
            </a:r>
          </a:p>
          <a:p>
            <a:endParaRPr lang="en-US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(slide 1)</a:t>
            </a: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are you/we? </a:t>
            </a:r>
            <a:b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[Are you representing a single PI/group/department, or existing partnership?]</a:t>
            </a: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your core strengths? </a:t>
            </a:r>
          </a:p>
          <a:p>
            <a:b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615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1"/>
          <p:cNvSpPr txBox="1">
            <a:spLocks/>
          </p:cNvSpPr>
          <p:nvPr/>
        </p:nvSpPr>
        <p:spPr>
          <a:xfrm>
            <a:off x="8730467" y="1339197"/>
            <a:ext cx="3240351" cy="2248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20230" y="1484200"/>
            <a:ext cx="74407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(slide 2)</a:t>
            </a: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specify the topic(s) of the call you are interested in.</a:t>
            </a:r>
          </a:p>
          <a:p>
            <a:r>
              <a:rPr lang="en-US" sz="12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[You can choose one or more topics.]</a:t>
            </a: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like to contribute to this call for proposals? </a:t>
            </a:r>
          </a:p>
          <a:p>
            <a:r>
              <a:rPr lang="en-US" sz="12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[Please describe your project idea or contribution. Do you already have partners that you would like to involve in a proposal?]</a:t>
            </a: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DFB6537-D7CE-36B9-FE24-C922F5759B7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2"/>
          <a:stretch/>
        </p:blipFill>
        <p:spPr>
          <a:xfrm>
            <a:off x="8620559" y="132633"/>
            <a:ext cx="3571441" cy="1206563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2AB0EF7-9402-21FE-4D2D-0265D55C2E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77" y="171606"/>
            <a:ext cx="1690500" cy="1208829"/>
          </a:xfrm>
          <a:prstGeom prst="rect">
            <a:avLst/>
          </a:prstGeom>
        </p:spPr>
      </p:pic>
      <p:sp>
        <p:nvSpPr>
          <p:cNvPr id="4" name="Textplatzhalter 16">
            <a:extLst>
              <a:ext uri="{FF2B5EF4-FFF2-40B4-BE49-F238E27FC236}">
                <a16:creationId xmlns:a16="http://schemas.microsoft.com/office/drawing/2014/main" id="{DA99CBEC-2156-B7EB-2749-D4FE23E85A52}"/>
              </a:ext>
            </a:extLst>
          </p:cNvPr>
          <p:cNvSpPr txBox="1">
            <a:spLocks/>
          </p:cNvSpPr>
          <p:nvPr/>
        </p:nvSpPr>
        <p:spPr>
          <a:xfrm>
            <a:off x="8886433" y="1484200"/>
            <a:ext cx="3083348" cy="6858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 err="1"/>
              <a:t>Your</a:t>
            </a:r>
            <a:r>
              <a:rPr lang="de-DE" sz="1800" dirty="0"/>
              <a:t> </a:t>
            </a:r>
            <a:r>
              <a:rPr lang="de-DE" sz="1800" dirty="0" err="1"/>
              <a:t>institution‘s</a:t>
            </a:r>
            <a:r>
              <a:rPr lang="de-DE" sz="1800" dirty="0"/>
              <a:t> logo</a:t>
            </a:r>
            <a:endParaRPr lang="de-DE" dirty="0"/>
          </a:p>
        </p:txBody>
      </p:sp>
      <p:cxnSp>
        <p:nvCxnSpPr>
          <p:cNvPr id="9" name="Gerade Verbindung 2">
            <a:extLst>
              <a:ext uri="{FF2B5EF4-FFF2-40B4-BE49-F238E27FC236}">
                <a16:creationId xmlns:a16="http://schemas.microsoft.com/office/drawing/2014/main" id="{DBE37AA6-69E7-D463-F295-9DDDD7DC04B6}"/>
              </a:ext>
            </a:extLst>
          </p:cNvPr>
          <p:cNvCxnSpPr>
            <a:cxnSpLocks/>
          </p:cNvCxnSpPr>
          <p:nvPr/>
        </p:nvCxnSpPr>
        <p:spPr>
          <a:xfrm>
            <a:off x="8778141" y="1431617"/>
            <a:ext cx="0" cy="903854"/>
          </a:xfrm>
          <a:prstGeom prst="line">
            <a:avLst/>
          </a:prstGeom>
          <a:ln w="63500">
            <a:solidFill>
              <a:srgbClr val="006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6F2BA073-C1FD-2D2A-C70D-82164F0D85E7}"/>
              </a:ext>
            </a:extLst>
          </p:cNvPr>
          <p:cNvSpPr txBox="1">
            <a:spLocks/>
          </p:cNvSpPr>
          <p:nvPr/>
        </p:nvSpPr>
        <p:spPr>
          <a:xfrm>
            <a:off x="8864087" y="3256816"/>
            <a:ext cx="3084384" cy="27235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[Here, you can list any relevant projects you have been involved in.]</a:t>
            </a: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dirty="0"/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614F7982-BBF1-D482-C7E3-C07AAFDFE5CF}"/>
              </a:ext>
            </a:extLst>
          </p:cNvPr>
          <p:cNvSpPr txBox="1">
            <a:spLocks/>
          </p:cNvSpPr>
          <p:nvPr/>
        </p:nvSpPr>
        <p:spPr>
          <a:xfrm>
            <a:off x="8778142" y="2610775"/>
            <a:ext cx="3170329" cy="386567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>
              <a:buNone/>
              <a:defRPr sz="3200">
                <a:solidFill>
                  <a:srgbClr val="4D4D4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445496" marR="0" lvl="0" indent="-445496" algn="l" defTabSz="118798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 b="1" dirty="0"/>
              <a:t>Project track </a:t>
            </a:r>
            <a:r>
              <a:rPr lang="de-DE" sz="1400" b="1" dirty="0" err="1"/>
              <a:t>record</a:t>
            </a:r>
            <a:r>
              <a:rPr lang="de-DE" sz="1400" b="1" dirty="0"/>
              <a:t>/</a:t>
            </a:r>
          </a:p>
          <a:p>
            <a:pPr marL="445496" marR="0" lvl="0" indent="-445496" algn="l" defTabSz="118798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 b="1" dirty="0" err="1"/>
              <a:t>existing</a:t>
            </a:r>
            <a:r>
              <a:rPr lang="de-DE" sz="1400" b="1" dirty="0"/>
              <a:t> </a:t>
            </a:r>
            <a:r>
              <a:rPr lang="de-DE" sz="1400" b="1" dirty="0" err="1"/>
              <a:t>partnerships</a:t>
            </a:r>
            <a:endParaRPr lang="de-DE" sz="1400" b="1" dirty="0">
              <a:solidFill>
                <a:srgbClr val="4D4D4D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FF4CA83-D9C9-750B-7DEB-460A77FCC8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48" y="20105"/>
            <a:ext cx="2737755" cy="14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1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1"/>
          <p:cNvSpPr txBox="1">
            <a:spLocks/>
          </p:cNvSpPr>
          <p:nvPr/>
        </p:nvSpPr>
        <p:spPr>
          <a:xfrm>
            <a:off x="8730467" y="1339197"/>
            <a:ext cx="3240351" cy="2248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indent="0" algn="r" defTabSz="914400" rtl="0" eaLnBrk="1" latinLnBrk="0" hangingPunct="1">
              <a:buFontTx/>
              <a:buNone/>
              <a:defRPr sz="2400" b="1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124571" y="1484200"/>
            <a:ext cx="609600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(slide 3)</a:t>
            </a:r>
          </a:p>
          <a:p>
            <a:endParaRPr lang="en-US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type of partner are you looking for? </a:t>
            </a:r>
          </a:p>
          <a:p>
            <a:r>
              <a:rPr lang="en-US" sz="12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[Here you can list the type of partner you are looking for (e.g. AU/EU, academic, clinical, SME, NGO or policy) or the expertise you are missing.]</a:t>
            </a:r>
          </a:p>
          <a:p>
            <a:endParaRPr lang="en-US" sz="12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i="1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 you like to coordinate a consortium?</a:t>
            </a:r>
          </a:p>
          <a:p>
            <a:r>
              <a:rPr lang="en-US" sz="12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[Select 'Yes' or 'No'.]</a:t>
            </a:r>
            <a:br>
              <a:rPr lang="en-US" sz="2400" b="1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D74EDBE-F906-BAF2-B431-33FE302FBE3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2"/>
          <a:stretch/>
        </p:blipFill>
        <p:spPr>
          <a:xfrm>
            <a:off x="8620559" y="132633"/>
            <a:ext cx="3571441" cy="1206563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B94907AB-1D4D-1BD6-45D5-278C1B4D76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77" y="171606"/>
            <a:ext cx="1690500" cy="1208829"/>
          </a:xfrm>
          <a:prstGeom prst="rect">
            <a:avLst/>
          </a:prstGeom>
        </p:spPr>
      </p:pic>
      <p:sp>
        <p:nvSpPr>
          <p:cNvPr id="4" name="Textplatzhalter 16">
            <a:extLst>
              <a:ext uri="{FF2B5EF4-FFF2-40B4-BE49-F238E27FC236}">
                <a16:creationId xmlns:a16="http://schemas.microsoft.com/office/drawing/2014/main" id="{CE9D4C13-7349-912F-DBD3-8186817C3F16}"/>
              </a:ext>
            </a:extLst>
          </p:cNvPr>
          <p:cNvSpPr txBox="1">
            <a:spLocks/>
          </p:cNvSpPr>
          <p:nvPr/>
        </p:nvSpPr>
        <p:spPr>
          <a:xfrm>
            <a:off x="8886433" y="1484200"/>
            <a:ext cx="3083348" cy="6858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 err="1"/>
              <a:t>Your</a:t>
            </a:r>
            <a:r>
              <a:rPr lang="de-DE" sz="1800" dirty="0"/>
              <a:t> </a:t>
            </a:r>
            <a:r>
              <a:rPr lang="de-DE" sz="1800" dirty="0" err="1"/>
              <a:t>institution‘s</a:t>
            </a:r>
            <a:r>
              <a:rPr lang="de-DE" sz="1800" dirty="0"/>
              <a:t> logo</a:t>
            </a:r>
            <a:endParaRPr lang="de-DE" dirty="0"/>
          </a:p>
        </p:txBody>
      </p:sp>
      <p:cxnSp>
        <p:nvCxnSpPr>
          <p:cNvPr id="20" name="Gerade Verbindung 2">
            <a:extLst>
              <a:ext uri="{FF2B5EF4-FFF2-40B4-BE49-F238E27FC236}">
                <a16:creationId xmlns:a16="http://schemas.microsoft.com/office/drawing/2014/main" id="{20AC540A-5329-6F6D-38FE-41B1DDEC116D}"/>
              </a:ext>
            </a:extLst>
          </p:cNvPr>
          <p:cNvCxnSpPr>
            <a:cxnSpLocks/>
          </p:cNvCxnSpPr>
          <p:nvPr/>
        </p:nvCxnSpPr>
        <p:spPr>
          <a:xfrm>
            <a:off x="8782223" y="1484200"/>
            <a:ext cx="0" cy="685802"/>
          </a:xfrm>
          <a:prstGeom prst="line">
            <a:avLst/>
          </a:prstGeom>
          <a:ln w="63500">
            <a:solidFill>
              <a:srgbClr val="006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platzhalter 16"/>
          <p:cNvSpPr txBox="1">
            <a:spLocks/>
          </p:cNvSpPr>
          <p:nvPr/>
        </p:nvSpPr>
        <p:spPr>
          <a:xfrm>
            <a:off x="8864087" y="3256816"/>
            <a:ext cx="3084384" cy="27235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4D4D4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Name: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First name: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Chair/Department: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Phone/WhatsApp: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Email: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Website:</a:t>
            </a:r>
            <a:br>
              <a:rPr lang="en-US" sz="1200" dirty="0"/>
            </a:br>
            <a:r>
              <a:rPr lang="en-US" sz="1200" dirty="0"/>
              <a:t>ResearchGate:</a:t>
            </a:r>
            <a:br>
              <a:rPr lang="en-US" sz="1200" dirty="0"/>
            </a:br>
            <a:r>
              <a:rPr lang="en-US" sz="1200" dirty="0"/>
              <a:t>LinkedIn: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dirty="0"/>
          </a:p>
        </p:txBody>
      </p:sp>
      <p:sp>
        <p:nvSpPr>
          <p:cNvPr id="15" name="Textplatzhalter 7"/>
          <p:cNvSpPr txBox="1">
            <a:spLocks/>
          </p:cNvSpPr>
          <p:nvPr/>
        </p:nvSpPr>
        <p:spPr>
          <a:xfrm>
            <a:off x="8817036" y="2685730"/>
            <a:ext cx="2928417" cy="386567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>
              <a:buNone/>
              <a:defRPr sz="3200">
                <a:solidFill>
                  <a:srgbClr val="4D4D4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445496" marR="0" lvl="0" indent="-445496" algn="l" defTabSz="118798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 b="1" dirty="0"/>
              <a:t>Contact</a:t>
            </a:r>
            <a:endParaRPr lang="de-DE" sz="1400" b="1" dirty="0">
              <a:solidFill>
                <a:srgbClr val="4D4D4D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6BBC4DB-4094-D7FB-9647-5803641D73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48" y="20105"/>
            <a:ext cx="2737755" cy="14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98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Breitbild</PresentationFormat>
  <Paragraphs>50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Nadja Rjabaja</dc:creator>
  <cp:lastModifiedBy>Julia Sesto</cp:lastModifiedBy>
  <cp:revision>40</cp:revision>
  <dcterms:created xsi:type="dcterms:W3CDTF">2021-09-16T09:44:26Z</dcterms:created>
  <dcterms:modified xsi:type="dcterms:W3CDTF">2025-12-19T09:05:15Z</dcterms:modified>
</cp:coreProperties>
</file>