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60" r:id="rId2"/>
    <p:sldId id="261" r:id="rId3"/>
    <p:sldId id="262" r:id="rId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48DD6797-93CA-19EC-4987-E6473FC274CA}" name="Emmanuelle Rouard" initials="ER" userId="S::RouardE@bayfor.org::7896443a-5a13-4da3-8036-eb6eb52af52b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D4D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6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546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10" Type="http://schemas.microsoft.com/office/2018/10/relationships/authors" Target="authors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C5A4A5-7890-4A2E-8565-DFCBD4DB7742}" type="datetimeFigureOut">
              <a:rPr lang="de-DE" smtClean="0"/>
              <a:t>30.04.2025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43CBE5-DC17-469E-BBE2-8ED639C44A2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667645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b="1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1407327-3290-4B0E-BA2F-379818BF91F3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326912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b="1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1407327-3290-4B0E-BA2F-379818BF91F3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58361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b="1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1407327-3290-4B0E-BA2F-379818BF91F3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775691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6F063-2BB8-4AEE-82CC-62004EE883DE}" type="datetimeFigureOut">
              <a:rPr lang="de-DE" smtClean="0"/>
              <a:t>30.04.2025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3081F-EF9E-4808-AE8F-DCB1753684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90119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6F063-2BB8-4AEE-82CC-62004EE883DE}" type="datetimeFigureOut">
              <a:rPr lang="de-DE" smtClean="0"/>
              <a:t>30.04.2025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3081F-EF9E-4808-AE8F-DCB175368418}" type="slidenum">
              <a:rPr lang="de-DE" smtClean="0"/>
              <a:t>‹Nr.›</a:t>
            </a:fld>
            <a:endParaRPr lang="de-DE"/>
          </a:p>
        </p:txBody>
      </p:sp>
      <p:sp>
        <p:nvSpPr>
          <p:cNvPr id="7" name="Fußzeilenplatzhalter 5">
            <a:extLst>
              <a:ext uri="{FF2B5EF4-FFF2-40B4-BE49-F238E27FC236}">
                <a16:creationId xmlns:a16="http://schemas.microsoft.com/office/drawing/2014/main" id="{56D57FC2-ED38-33A0-500B-5E64D3B797D5}"/>
              </a:ext>
            </a:extLst>
          </p:cNvPr>
          <p:cNvSpPr txBox="1">
            <a:spLocks/>
          </p:cNvSpPr>
          <p:nvPr userDrawn="1"/>
        </p:nvSpPr>
        <p:spPr>
          <a:xfrm>
            <a:off x="838200" y="6311899"/>
            <a:ext cx="10515599" cy="35631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marL="0" algn="ctr" defTabSz="914400" rtl="0" eaLnBrk="1" latinLnBrk="0" hangingPunct="1">
              <a:defRPr sz="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b="1">
              <a:solidFill>
                <a:srgbClr val="0062A1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>
              <a:solidFill>
                <a:srgbClr val="0062A1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>
              <a:solidFill>
                <a:srgbClr val="0062A1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>
                <a:solidFill>
                  <a:srgbClr val="0062A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Excellence Lab: Horizon Europe funding opportunities and matchmaking for green research and innovation cooperation between Africa, Europe and Bavaria </a:t>
            </a:r>
            <a:endParaRPr lang="de-DE" b="1">
              <a:solidFill>
                <a:srgbClr val="2E74B5"/>
              </a:solidFill>
              <a:latin typeface="Calibri Light" panose="020F03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014597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6F063-2BB8-4AEE-82CC-62004EE883DE}" type="datetimeFigureOut">
              <a:rPr lang="de-DE" smtClean="0"/>
              <a:t>30.04.2025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3081F-EF9E-4808-AE8F-DCB175368418}" type="slidenum">
              <a:rPr lang="de-DE" smtClean="0"/>
              <a:t>‹Nr.›</a:t>
            </a:fld>
            <a:endParaRPr lang="de-DE"/>
          </a:p>
        </p:txBody>
      </p:sp>
      <p:sp>
        <p:nvSpPr>
          <p:cNvPr id="7" name="Fußzeilenplatzhalter 5">
            <a:extLst>
              <a:ext uri="{FF2B5EF4-FFF2-40B4-BE49-F238E27FC236}">
                <a16:creationId xmlns:a16="http://schemas.microsoft.com/office/drawing/2014/main" id="{4867E3A7-452C-7A6C-0F44-82E496F479C1}"/>
              </a:ext>
            </a:extLst>
          </p:cNvPr>
          <p:cNvSpPr txBox="1">
            <a:spLocks/>
          </p:cNvSpPr>
          <p:nvPr userDrawn="1"/>
        </p:nvSpPr>
        <p:spPr>
          <a:xfrm>
            <a:off x="838200" y="6311899"/>
            <a:ext cx="10515599" cy="35631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marL="0" algn="ctr" defTabSz="914400" rtl="0" eaLnBrk="1" latinLnBrk="0" hangingPunct="1">
              <a:defRPr sz="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b="1">
              <a:solidFill>
                <a:srgbClr val="0062A1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>
              <a:solidFill>
                <a:srgbClr val="0062A1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>
              <a:solidFill>
                <a:srgbClr val="0062A1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>
                <a:solidFill>
                  <a:srgbClr val="0062A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Excellence Lab: Horizon Europe funding opportunities and matchmaking for green research and innovation cooperation between Africa, Europe and Bavaria </a:t>
            </a:r>
            <a:endParaRPr lang="de-DE" b="1">
              <a:solidFill>
                <a:srgbClr val="2E74B5"/>
              </a:solidFill>
              <a:latin typeface="Calibri Light" panose="020F03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385844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6F063-2BB8-4AEE-82CC-62004EE883DE}" type="datetimeFigureOut">
              <a:rPr lang="de-DE" smtClean="0"/>
              <a:t>30.04.2025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3081F-EF9E-4808-AE8F-DCB175368418}" type="slidenum">
              <a:rPr lang="de-DE" smtClean="0"/>
              <a:t>‹Nr.›</a:t>
            </a:fld>
            <a:endParaRPr lang="de-DE"/>
          </a:p>
        </p:txBody>
      </p:sp>
      <p:sp>
        <p:nvSpPr>
          <p:cNvPr id="7" name="Fußzeilenplatzhalter 5">
            <a:extLst>
              <a:ext uri="{FF2B5EF4-FFF2-40B4-BE49-F238E27FC236}">
                <a16:creationId xmlns:a16="http://schemas.microsoft.com/office/drawing/2014/main" id="{E6B2945C-8AA5-3331-2DB3-E79EC1F2A119}"/>
              </a:ext>
            </a:extLst>
          </p:cNvPr>
          <p:cNvSpPr txBox="1">
            <a:spLocks/>
          </p:cNvSpPr>
          <p:nvPr userDrawn="1"/>
        </p:nvSpPr>
        <p:spPr>
          <a:xfrm>
            <a:off x="838200" y="6311899"/>
            <a:ext cx="10515599" cy="35631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marL="0" algn="ctr" defTabSz="914400" rtl="0" eaLnBrk="1" latinLnBrk="0" hangingPunct="1">
              <a:defRPr sz="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b="1">
              <a:solidFill>
                <a:srgbClr val="0062A1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>
              <a:solidFill>
                <a:srgbClr val="0062A1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>
              <a:solidFill>
                <a:srgbClr val="0062A1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>
                <a:solidFill>
                  <a:srgbClr val="0062A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Excellence Lab: Horizon Europe funding opportunities and matchmaking for green research and innovation cooperation between Africa, Europe and Bavaria </a:t>
            </a:r>
            <a:endParaRPr lang="de-DE" b="1">
              <a:solidFill>
                <a:srgbClr val="2E74B5"/>
              </a:solidFill>
              <a:latin typeface="Calibri Light" panose="020F03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92741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6F063-2BB8-4AEE-82CC-62004EE883DE}" type="datetimeFigureOut">
              <a:rPr lang="de-DE" smtClean="0"/>
              <a:t>30.04.2025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3081F-EF9E-4808-AE8F-DCB175368418}" type="slidenum">
              <a:rPr lang="de-DE" smtClean="0"/>
              <a:t>‹Nr.›</a:t>
            </a:fld>
            <a:endParaRPr lang="de-DE"/>
          </a:p>
        </p:txBody>
      </p:sp>
      <p:sp>
        <p:nvSpPr>
          <p:cNvPr id="7" name="Fußzeilenplatzhalter 5">
            <a:extLst>
              <a:ext uri="{FF2B5EF4-FFF2-40B4-BE49-F238E27FC236}">
                <a16:creationId xmlns:a16="http://schemas.microsoft.com/office/drawing/2014/main" id="{47D2F5E6-9D27-7D2F-28E6-F5016F618BA1}"/>
              </a:ext>
            </a:extLst>
          </p:cNvPr>
          <p:cNvSpPr txBox="1">
            <a:spLocks/>
          </p:cNvSpPr>
          <p:nvPr userDrawn="1"/>
        </p:nvSpPr>
        <p:spPr>
          <a:xfrm>
            <a:off x="838200" y="6311899"/>
            <a:ext cx="10515599" cy="35631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marL="0" algn="ctr" defTabSz="914400" rtl="0" eaLnBrk="1" latinLnBrk="0" hangingPunct="1">
              <a:defRPr sz="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b="1">
              <a:solidFill>
                <a:srgbClr val="0062A1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>
              <a:solidFill>
                <a:srgbClr val="0062A1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>
              <a:solidFill>
                <a:srgbClr val="0062A1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>
                <a:solidFill>
                  <a:srgbClr val="0062A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Excellence Lab: Horizon Europe funding opportunities and matchmaking for green research and innovation cooperation between Africa, Europe and Bavaria </a:t>
            </a:r>
            <a:endParaRPr lang="de-DE" b="1">
              <a:solidFill>
                <a:srgbClr val="2E74B5"/>
              </a:solidFill>
              <a:latin typeface="Calibri Light" panose="020F03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833857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838200" y="6311899"/>
            <a:ext cx="10515599" cy="356319"/>
          </a:xfrm>
        </p:spPr>
        <p:txBody>
          <a:bodyPr/>
          <a:lstStyle>
            <a:lvl1pPr>
              <a:defRPr sz="800"/>
            </a:lvl1pPr>
          </a:lstStyle>
          <a:p>
            <a:endParaRPr lang="en-US" b="1" dirty="0">
              <a:solidFill>
                <a:srgbClr val="0062A1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>
              <a:solidFill>
                <a:srgbClr val="0062A1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>
              <a:solidFill>
                <a:srgbClr val="0062A1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 dirty="0">
                <a:solidFill>
                  <a:srgbClr val="0062A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Excellence Lab: Horizon Europe funding opportunities and matchmaking for green research and innovation cooperation between Africa, Europe and Bavaria </a:t>
            </a:r>
            <a:endParaRPr lang="de-DE" b="1" dirty="0">
              <a:solidFill>
                <a:srgbClr val="2E74B5"/>
              </a:solidFill>
              <a:latin typeface="Calibri Light" panose="020F03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383611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6F063-2BB8-4AEE-82CC-62004EE883DE}" type="datetimeFigureOut">
              <a:rPr lang="de-DE" smtClean="0"/>
              <a:t>30.04.2025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3081F-EF9E-4808-AE8F-DCB175368418}" type="slidenum">
              <a:rPr lang="de-DE" smtClean="0"/>
              <a:t>‹Nr.›</a:t>
            </a:fld>
            <a:endParaRPr lang="de-DE"/>
          </a:p>
        </p:txBody>
      </p:sp>
      <p:sp>
        <p:nvSpPr>
          <p:cNvPr id="10" name="Fußzeilenplatzhalter 5">
            <a:extLst>
              <a:ext uri="{FF2B5EF4-FFF2-40B4-BE49-F238E27FC236}">
                <a16:creationId xmlns:a16="http://schemas.microsoft.com/office/drawing/2014/main" id="{F8875E68-02DA-05C3-D9AB-BAB5035131B5}"/>
              </a:ext>
            </a:extLst>
          </p:cNvPr>
          <p:cNvSpPr txBox="1">
            <a:spLocks/>
          </p:cNvSpPr>
          <p:nvPr userDrawn="1"/>
        </p:nvSpPr>
        <p:spPr>
          <a:xfrm>
            <a:off x="838200" y="6311899"/>
            <a:ext cx="10515599" cy="35631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marL="0" algn="ctr" defTabSz="914400" rtl="0" eaLnBrk="1" latinLnBrk="0" hangingPunct="1">
              <a:defRPr sz="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b="1">
              <a:solidFill>
                <a:srgbClr val="0062A1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>
              <a:solidFill>
                <a:srgbClr val="0062A1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>
              <a:solidFill>
                <a:srgbClr val="0062A1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>
                <a:solidFill>
                  <a:srgbClr val="0062A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Excellence Lab: Horizon Europe funding opportunities and matchmaking for green research and innovation cooperation between Africa, Europe and Bavaria </a:t>
            </a:r>
            <a:endParaRPr lang="de-DE" b="1">
              <a:solidFill>
                <a:srgbClr val="2E74B5"/>
              </a:solidFill>
              <a:latin typeface="Calibri Light" panose="020F03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757578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6F063-2BB8-4AEE-82CC-62004EE883DE}" type="datetimeFigureOut">
              <a:rPr lang="de-DE" smtClean="0"/>
              <a:t>30.04.2025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3081F-EF9E-4808-AE8F-DCB175368418}" type="slidenum">
              <a:rPr lang="de-DE" smtClean="0"/>
              <a:t>‹Nr.›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C243D155-E925-BC24-9DDC-D66BAB3FE99D}"/>
              </a:ext>
            </a:extLst>
          </p:cNvPr>
          <p:cNvSpPr txBox="1">
            <a:spLocks/>
          </p:cNvSpPr>
          <p:nvPr userDrawn="1"/>
        </p:nvSpPr>
        <p:spPr>
          <a:xfrm>
            <a:off x="838200" y="6311899"/>
            <a:ext cx="10515599" cy="35631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marL="0" algn="ctr" defTabSz="914400" rtl="0" eaLnBrk="1" latinLnBrk="0" hangingPunct="1">
              <a:defRPr sz="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b="1">
              <a:solidFill>
                <a:srgbClr val="0062A1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>
              <a:solidFill>
                <a:srgbClr val="0062A1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>
              <a:solidFill>
                <a:srgbClr val="0062A1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>
                <a:solidFill>
                  <a:srgbClr val="0062A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Excellence Lab: Horizon Europe funding opportunities and matchmaking for green research and innovation cooperation between Africa, Europe and Bavaria </a:t>
            </a:r>
            <a:endParaRPr lang="de-DE" b="1">
              <a:solidFill>
                <a:srgbClr val="2E74B5"/>
              </a:solidFill>
              <a:latin typeface="Calibri Light" panose="020F03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694256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6F063-2BB8-4AEE-82CC-62004EE883DE}" type="datetimeFigureOut">
              <a:rPr lang="de-DE" smtClean="0"/>
              <a:t>30.04.2025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3081F-EF9E-4808-AE8F-DCB175368418}" type="slidenum">
              <a:rPr lang="de-DE" smtClean="0"/>
              <a:t>‹Nr.›</a:t>
            </a:fld>
            <a:endParaRPr lang="de-DE"/>
          </a:p>
        </p:txBody>
      </p:sp>
      <p:sp>
        <p:nvSpPr>
          <p:cNvPr id="5" name="Fußzeilenplatzhalter 5">
            <a:extLst>
              <a:ext uri="{FF2B5EF4-FFF2-40B4-BE49-F238E27FC236}">
                <a16:creationId xmlns:a16="http://schemas.microsoft.com/office/drawing/2014/main" id="{87451D76-AC86-7DCB-CFE7-779555A0FE18}"/>
              </a:ext>
            </a:extLst>
          </p:cNvPr>
          <p:cNvSpPr txBox="1">
            <a:spLocks/>
          </p:cNvSpPr>
          <p:nvPr userDrawn="1"/>
        </p:nvSpPr>
        <p:spPr>
          <a:xfrm>
            <a:off x="838200" y="6311899"/>
            <a:ext cx="10515599" cy="35631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marL="0" algn="ctr" defTabSz="914400" rtl="0" eaLnBrk="1" latinLnBrk="0" hangingPunct="1">
              <a:defRPr sz="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b="1">
              <a:solidFill>
                <a:srgbClr val="0062A1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>
              <a:solidFill>
                <a:srgbClr val="0062A1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>
              <a:solidFill>
                <a:srgbClr val="0062A1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>
                <a:solidFill>
                  <a:srgbClr val="0062A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Excellence Lab: Horizon Europe funding opportunities and matchmaking for green research and innovation cooperation between Africa, Europe and Bavaria </a:t>
            </a:r>
            <a:endParaRPr lang="de-DE" b="1">
              <a:solidFill>
                <a:srgbClr val="2E74B5"/>
              </a:solidFill>
              <a:latin typeface="Calibri Light" panose="020F03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391277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6F063-2BB8-4AEE-82CC-62004EE883DE}" type="datetimeFigureOut">
              <a:rPr lang="de-DE" smtClean="0"/>
              <a:t>30.04.2025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3081F-EF9E-4808-AE8F-DCB175368418}" type="slidenum">
              <a:rPr lang="de-DE" smtClean="0"/>
              <a:t>‹Nr.›</a:t>
            </a:fld>
            <a:endParaRPr lang="de-DE"/>
          </a:p>
        </p:txBody>
      </p:sp>
      <p:sp>
        <p:nvSpPr>
          <p:cNvPr id="8" name="Fußzeilenplatzhalter 5">
            <a:extLst>
              <a:ext uri="{FF2B5EF4-FFF2-40B4-BE49-F238E27FC236}">
                <a16:creationId xmlns:a16="http://schemas.microsoft.com/office/drawing/2014/main" id="{B9C07B85-CE46-9197-0913-161F1CABED80}"/>
              </a:ext>
            </a:extLst>
          </p:cNvPr>
          <p:cNvSpPr txBox="1">
            <a:spLocks/>
          </p:cNvSpPr>
          <p:nvPr userDrawn="1"/>
        </p:nvSpPr>
        <p:spPr>
          <a:xfrm>
            <a:off x="838200" y="6311899"/>
            <a:ext cx="10515599" cy="35631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marL="0" algn="ctr" defTabSz="914400" rtl="0" eaLnBrk="1" latinLnBrk="0" hangingPunct="1">
              <a:defRPr sz="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b="1">
              <a:solidFill>
                <a:srgbClr val="0062A1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>
              <a:solidFill>
                <a:srgbClr val="0062A1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>
              <a:solidFill>
                <a:srgbClr val="0062A1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>
                <a:solidFill>
                  <a:srgbClr val="0062A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Excellence Lab: Horizon Europe funding opportunities and matchmaking for green research and innovation cooperation between Africa, Europe and Bavaria </a:t>
            </a:r>
            <a:endParaRPr lang="de-DE" b="1">
              <a:solidFill>
                <a:srgbClr val="2E74B5"/>
              </a:solidFill>
              <a:latin typeface="Calibri Light" panose="020F03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47289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6F063-2BB8-4AEE-82CC-62004EE883DE}" type="datetimeFigureOut">
              <a:rPr lang="de-DE" smtClean="0"/>
              <a:t>30.04.2025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3081F-EF9E-4808-AE8F-DCB175368418}" type="slidenum">
              <a:rPr lang="de-DE" smtClean="0"/>
              <a:t>‹Nr.›</a:t>
            </a:fld>
            <a:endParaRPr lang="de-DE"/>
          </a:p>
        </p:txBody>
      </p:sp>
      <p:sp>
        <p:nvSpPr>
          <p:cNvPr id="8" name="Fußzeilenplatzhalter 5">
            <a:extLst>
              <a:ext uri="{FF2B5EF4-FFF2-40B4-BE49-F238E27FC236}">
                <a16:creationId xmlns:a16="http://schemas.microsoft.com/office/drawing/2014/main" id="{A977C082-7E09-97CC-9198-232A1D1CCA13}"/>
              </a:ext>
            </a:extLst>
          </p:cNvPr>
          <p:cNvSpPr txBox="1">
            <a:spLocks/>
          </p:cNvSpPr>
          <p:nvPr userDrawn="1"/>
        </p:nvSpPr>
        <p:spPr>
          <a:xfrm>
            <a:off x="838200" y="6311899"/>
            <a:ext cx="10515599" cy="35631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marL="0" algn="ctr" defTabSz="914400" rtl="0" eaLnBrk="1" latinLnBrk="0" hangingPunct="1">
              <a:defRPr sz="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b="1">
              <a:solidFill>
                <a:srgbClr val="0062A1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>
              <a:solidFill>
                <a:srgbClr val="0062A1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>
              <a:solidFill>
                <a:srgbClr val="0062A1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>
                <a:solidFill>
                  <a:srgbClr val="0062A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Excellence Lab: Horizon Europe funding opportunities and matchmaking for green research and innovation cooperation between Africa, Europe and Bavaria </a:t>
            </a:r>
            <a:endParaRPr lang="de-DE" b="1">
              <a:solidFill>
                <a:srgbClr val="2E74B5"/>
              </a:solidFill>
              <a:latin typeface="Calibri Light" panose="020F03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25587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06F063-2BB8-4AEE-82CC-62004EE883DE}" type="datetimeFigureOut">
              <a:rPr lang="de-DE" smtClean="0"/>
              <a:t>30.04.2025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03081F-EF9E-4808-AE8F-DCB175368418}" type="slidenum">
              <a:rPr lang="de-DE" smtClean="0"/>
              <a:t>‹Nr.›</a:t>
            </a:fld>
            <a:endParaRPr lang="de-DE"/>
          </a:p>
        </p:txBody>
      </p:sp>
      <p:sp>
        <p:nvSpPr>
          <p:cNvPr id="7" name="Fußzeilenplatzhalter 5">
            <a:extLst>
              <a:ext uri="{FF2B5EF4-FFF2-40B4-BE49-F238E27FC236}">
                <a16:creationId xmlns:a16="http://schemas.microsoft.com/office/drawing/2014/main" id="{32AEF74B-0BCA-5737-8AC7-7854A4FAA8D2}"/>
              </a:ext>
            </a:extLst>
          </p:cNvPr>
          <p:cNvSpPr txBox="1">
            <a:spLocks/>
          </p:cNvSpPr>
          <p:nvPr userDrawn="1"/>
        </p:nvSpPr>
        <p:spPr>
          <a:xfrm>
            <a:off x="838201" y="6314715"/>
            <a:ext cx="10515599" cy="356319"/>
          </a:xfrm>
          <a:prstGeom prst="rect">
            <a:avLst/>
          </a:prstGeom>
        </p:spPr>
        <p:txBody>
          <a:bodyPr/>
          <a:lstStyle>
            <a:defPPr>
              <a:defRPr lang="de-DE"/>
            </a:defPPr>
            <a:lvl1pPr marL="0" algn="l" defTabSz="914400" rtl="0" eaLnBrk="1" latinLnBrk="0" hangingPunct="1">
              <a:defRPr sz="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b="1" dirty="0">
              <a:solidFill>
                <a:srgbClr val="0062A1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>
              <a:solidFill>
                <a:srgbClr val="0062A1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>
              <a:solidFill>
                <a:srgbClr val="0062A1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 dirty="0">
                <a:solidFill>
                  <a:srgbClr val="0062A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Excellence Lab: Horizon Europe funding opportunities and matchmaking for AU-EU calls in Cluster 6</a:t>
            </a:r>
            <a:endParaRPr lang="de-DE" b="1" dirty="0">
              <a:solidFill>
                <a:srgbClr val="2E74B5"/>
              </a:solidFill>
              <a:latin typeface="Calibri Light" panose="020F03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68097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platzhalter 11"/>
          <p:cNvSpPr txBox="1">
            <a:spLocks/>
          </p:cNvSpPr>
          <p:nvPr/>
        </p:nvSpPr>
        <p:spPr>
          <a:xfrm>
            <a:off x="8730467" y="1339197"/>
            <a:ext cx="3240351" cy="224882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marL="0" indent="0" algn="r" defTabSz="914400" rtl="0" eaLnBrk="1" latinLnBrk="0" hangingPunct="1">
              <a:buFontTx/>
              <a:buNone/>
              <a:defRPr sz="2400" b="1" kern="1200">
                <a:solidFill>
                  <a:srgbClr val="4D4D4D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defTabSz="914400" rtl="0" eaLnBrk="1" latinLnBrk="0" hangingPunct="1">
              <a:buFontTx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buFontTx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buFontTx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buFontTx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400" b="1" i="0" u="none" strike="noStrike" kern="1200" cap="none" spc="0" normalizeH="0" baseline="0" noProof="0" dirty="0">
              <a:ln>
                <a:noFill/>
              </a:ln>
              <a:solidFill>
                <a:srgbClr val="4D4D4D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pic>
        <p:nvPicPr>
          <p:cNvPr id="11" name="Grafik 10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132"/>
          <a:stretch/>
        </p:blipFill>
        <p:spPr>
          <a:xfrm>
            <a:off x="8620559" y="132633"/>
            <a:ext cx="3571441" cy="1206563"/>
          </a:xfrm>
          <a:prstGeom prst="rect">
            <a:avLst/>
          </a:prstGeom>
        </p:spPr>
      </p:pic>
      <p:pic>
        <p:nvPicPr>
          <p:cNvPr id="12" name="Grafik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8877" y="171606"/>
            <a:ext cx="1690500" cy="1208829"/>
          </a:xfrm>
          <a:prstGeom prst="rect">
            <a:avLst/>
          </a:prstGeom>
        </p:spPr>
      </p:pic>
      <p:sp>
        <p:nvSpPr>
          <p:cNvPr id="7" name="Textplatzhalter 16"/>
          <p:cNvSpPr txBox="1">
            <a:spLocks/>
          </p:cNvSpPr>
          <p:nvPr/>
        </p:nvSpPr>
        <p:spPr>
          <a:xfrm>
            <a:off x="8886433" y="1484200"/>
            <a:ext cx="3083348" cy="68580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anchor="ctr"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2000" kern="1200">
                <a:solidFill>
                  <a:srgbClr val="4D4D4D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2000" kern="120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2pPr>
            <a:lvl3pPr marL="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2000" kern="120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3pPr>
            <a:lvl4pPr marL="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2000" kern="120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4pPr>
            <a:lvl5pPr marL="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2000" kern="120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1800" dirty="0" err="1"/>
              <a:t>Your</a:t>
            </a:r>
            <a:r>
              <a:rPr lang="de-DE" sz="1800" dirty="0"/>
              <a:t> </a:t>
            </a:r>
            <a:r>
              <a:rPr lang="de-DE" sz="1800" dirty="0" err="1"/>
              <a:t>institution‘s</a:t>
            </a:r>
            <a:r>
              <a:rPr lang="de-DE" sz="1800" dirty="0"/>
              <a:t> logo</a:t>
            </a:r>
            <a:endParaRPr lang="de-DE" dirty="0"/>
          </a:p>
        </p:txBody>
      </p:sp>
      <p:pic>
        <p:nvPicPr>
          <p:cNvPr id="8" name="Grafik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248" y="20105"/>
            <a:ext cx="2737755" cy="1431617"/>
          </a:xfrm>
          <a:prstGeom prst="rect">
            <a:avLst/>
          </a:prstGeom>
        </p:spPr>
      </p:pic>
      <p:cxnSp>
        <p:nvCxnSpPr>
          <p:cNvPr id="9" name="Gerade Verbindung 2"/>
          <p:cNvCxnSpPr>
            <a:cxnSpLocks/>
          </p:cNvCxnSpPr>
          <p:nvPr/>
        </p:nvCxnSpPr>
        <p:spPr>
          <a:xfrm>
            <a:off x="8782223" y="1484200"/>
            <a:ext cx="0" cy="5175391"/>
          </a:xfrm>
          <a:prstGeom prst="line">
            <a:avLst/>
          </a:prstGeom>
          <a:ln w="63500">
            <a:solidFill>
              <a:srgbClr val="0064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platzhalter 11"/>
          <p:cNvSpPr txBox="1">
            <a:spLocks/>
          </p:cNvSpPr>
          <p:nvPr/>
        </p:nvSpPr>
        <p:spPr>
          <a:xfrm>
            <a:off x="8886434" y="2391834"/>
            <a:ext cx="3083348" cy="176092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marL="0" indent="0" algn="r" defTabSz="914400" rtl="0" eaLnBrk="1" latinLnBrk="0" hangingPunct="1">
              <a:buFontTx/>
              <a:buNone/>
              <a:defRPr sz="2400" b="1" kern="1200">
                <a:solidFill>
                  <a:srgbClr val="4D4D4D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defTabSz="914400" rtl="0" eaLnBrk="1" latinLnBrk="0" hangingPunct="1">
              <a:buFontTx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buFontTx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buFontTx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buFontTx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200" dirty="0"/>
              <a:t>Name of </a:t>
            </a:r>
            <a:r>
              <a:rPr lang="en-US" sz="1200" dirty="0" err="1"/>
              <a:t>organisation</a:t>
            </a:r>
            <a:r>
              <a:rPr lang="en-US" sz="1200" dirty="0"/>
              <a:t>:</a:t>
            </a:r>
          </a:p>
          <a:p>
            <a:pPr algn="l"/>
            <a:br>
              <a:rPr lang="en-US" sz="1200" dirty="0"/>
            </a:br>
            <a:r>
              <a:rPr lang="en-US" sz="1200" dirty="0"/>
              <a:t>City/Country:</a:t>
            </a:r>
          </a:p>
          <a:p>
            <a:pPr algn="l"/>
            <a:br>
              <a:rPr lang="en-US" sz="1200" dirty="0"/>
            </a:br>
            <a:r>
              <a:rPr lang="en-US" sz="1200" dirty="0"/>
              <a:t>Research Areas:</a:t>
            </a:r>
          </a:p>
          <a:p>
            <a:pPr algn="l"/>
            <a:br>
              <a:rPr lang="en-US" sz="1200" dirty="0"/>
            </a:br>
            <a:r>
              <a:rPr lang="en-US" sz="1200" dirty="0"/>
              <a:t>Existing Partnerships:</a:t>
            </a:r>
            <a:endParaRPr lang="de-DE" sz="1200" dirty="0"/>
          </a:p>
        </p:txBody>
      </p:sp>
      <p:sp>
        <p:nvSpPr>
          <p:cNvPr id="15" name="Textplatzhalter 7"/>
          <p:cNvSpPr txBox="1">
            <a:spLocks/>
          </p:cNvSpPr>
          <p:nvPr/>
        </p:nvSpPr>
        <p:spPr>
          <a:xfrm>
            <a:off x="8886433" y="4254096"/>
            <a:ext cx="2928417" cy="386567"/>
          </a:xfrm>
          <a:prstGeom prst="rect">
            <a:avLst/>
          </a:prstGeom>
          <a:ln>
            <a:noFill/>
          </a:ln>
        </p:spPr>
        <p:txBody>
          <a:bodyPr anchor="t"/>
          <a:lstStyle>
            <a:lvl1pPr>
              <a:buNone/>
              <a:defRPr sz="3200">
                <a:solidFill>
                  <a:srgbClr val="4D4D4D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marL="445496" marR="0" lvl="0" indent="-445496" algn="l" defTabSz="1187988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de-DE" sz="1400" b="1" dirty="0"/>
              <a:t>Contact</a:t>
            </a:r>
            <a:endParaRPr lang="de-DE" sz="1400" b="1" dirty="0">
              <a:solidFill>
                <a:srgbClr val="4D4D4D"/>
              </a:solidFill>
            </a:endParaRPr>
          </a:p>
        </p:txBody>
      </p:sp>
      <p:sp>
        <p:nvSpPr>
          <p:cNvPr id="17" name="Textplatzhalter 16"/>
          <p:cNvSpPr txBox="1">
            <a:spLocks/>
          </p:cNvSpPr>
          <p:nvPr/>
        </p:nvSpPr>
        <p:spPr>
          <a:xfrm>
            <a:off x="8886435" y="4640662"/>
            <a:ext cx="3084384" cy="201892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2000" kern="1200">
                <a:solidFill>
                  <a:srgbClr val="4D4D4D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2000" kern="120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2pPr>
            <a:lvl3pPr marL="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2000" kern="120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3pPr>
            <a:lvl4pPr marL="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2000" kern="120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4pPr>
            <a:lvl5pPr marL="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2000" kern="120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200" dirty="0"/>
              <a:t>Name, first name: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12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200" dirty="0"/>
              <a:t>Chair/Institute: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12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200" dirty="0"/>
              <a:t>Phone: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200" dirty="0"/>
              <a:t>Email: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200" dirty="0"/>
              <a:t>Website:</a:t>
            </a:r>
          </a:p>
          <a:p>
            <a:pPr algn="l"/>
            <a:r>
              <a:rPr lang="en-US" sz="1200" dirty="0"/>
              <a:t>ResearchGate:</a:t>
            </a:r>
          </a:p>
          <a:p>
            <a:pPr algn="l"/>
            <a:r>
              <a:rPr lang="en-US" sz="1200" dirty="0"/>
              <a:t>LinkedIn:</a:t>
            </a:r>
            <a:endParaRPr lang="de-DE" sz="12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1200" dirty="0"/>
          </a:p>
        </p:txBody>
      </p:sp>
      <p:sp>
        <p:nvSpPr>
          <p:cNvPr id="6" name="Rechteck 5"/>
          <p:cNvSpPr/>
          <p:nvPr/>
        </p:nvSpPr>
        <p:spPr>
          <a:xfrm>
            <a:off x="1015361" y="1746121"/>
            <a:ext cx="6096000" cy="295465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i="1" dirty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Please describe in a short presentation (max. 3 Power Point slides in 5 minutes presentation time!) in English:</a:t>
            </a:r>
          </a:p>
          <a:p>
            <a:endParaRPr lang="en-US" b="1" i="1" dirty="0">
              <a:solidFill>
                <a:srgbClr val="4D4D4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b="1" i="1" dirty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(slide 1)</a:t>
            </a:r>
          </a:p>
          <a:p>
            <a:endParaRPr lang="en-US" sz="2400" b="1" i="1" dirty="0">
              <a:solidFill>
                <a:srgbClr val="4D4D4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b="1" i="1" dirty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Your expertise</a:t>
            </a:r>
          </a:p>
          <a:p>
            <a:br>
              <a:rPr lang="en-US" sz="2400" b="1" i="1" dirty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76159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platzhalter 11"/>
          <p:cNvSpPr txBox="1">
            <a:spLocks/>
          </p:cNvSpPr>
          <p:nvPr/>
        </p:nvSpPr>
        <p:spPr>
          <a:xfrm>
            <a:off x="8730467" y="1339197"/>
            <a:ext cx="3240351" cy="224882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marL="0" indent="0" algn="r" defTabSz="914400" rtl="0" eaLnBrk="1" latinLnBrk="0" hangingPunct="1">
              <a:buFontTx/>
              <a:buNone/>
              <a:defRPr sz="2400" b="1" kern="1200">
                <a:solidFill>
                  <a:srgbClr val="4D4D4D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defTabSz="914400" rtl="0" eaLnBrk="1" latinLnBrk="0" hangingPunct="1">
              <a:buFontTx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buFontTx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buFontTx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buFontTx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400" b="1" i="0" u="none" strike="noStrike" kern="1200" cap="none" spc="0" normalizeH="0" baseline="0" noProof="0" dirty="0">
              <a:ln>
                <a:noFill/>
              </a:ln>
              <a:solidFill>
                <a:srgbClr val="4D4D4D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pic>
        <p:nvPicPr>
          <p:cNvPr id="8" name="Grafi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304" y="0"/>
            <a:ext cx="2737755" cy="1431617"/>
          </a:xfrm>
          <a:prstGeom prst="rect">
            <a:avLst/>
          </a:prstGeom>
        </p:spPr>
      </p:pic>
      <p:sp>
        <p:nvSpPr>
          <p:cNvPr id="6" name="Rechteck 5"/>
          <p:cNvSpPr/>
          <p:nvPr/>
        </p:nvSpPr>
        <p:spPr>
          <a:xfrm>
            <a:off x="920230" y="1484200"/>
            <a:ext cx="7440786" cy="44319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(slide 2)</a:t>
            </a:r>
          </a:p>
          <a:p>
            <a:endParaRPr lang="en-US" sz="2400" b="1" i="1" dirty="0">
              <a:solidFill>
                <a:srgbClr val="4D4D4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b="1" i="1" dirty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Please name here the call topic(s) you are interested in.</a:t>
            </a:r>
          </a:p>
          <a:p>
            <a:endParaRPr lang="en-US" sz="2400" b="1" i="1" dirty="0">
              <a:solidFill>
                <a:srgbClr val="4D4D4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b="1" i="1" dirty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 can you contribute to this call for proposals? Please describe your project idea.</a:t>
            </a:r>
          </a:p>
          <a:p>
            <a:endParaRPr lang="en-US" sz="2400" b="1" i="1" dirty="0">
              <a:solidFill>
                <a:srgbClr val="4D4D4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b="1" i="1" dirty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Describe your work package.</a:t>
            </a:r>
          </a:p>
          <a:p>
            <a:endParaRPr lang="en-US" sz="2400" b="1" i="1" dirty="0">
              <a:solidFill>
                <a:srgbClr val="4D4D4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b="1" i="1" dirty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Optional: Other project ideas</a:t>
            </a:r>
            <a:br>
              <a:rPr lang="en-US" sz="2400" b="1" i="1" dirty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de-DE" dirty="0"/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2DFB6537-D7CE-36B9-FE24-C922F5759B73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132"/>
          <a:stretch/>
        </p:blipFill>
        <p:spPr>
          <a:xfrm>
            <a:off x="8620559" y="132633"/>
            <a:ext cx="3571441" cy="1206563"/>
          </a:xfrm>
          <a:prstGeom prst="rect">
            <a:avLst/>
          </a:prstGeom>
        </p:spPr>
      </p:pic>
      <p:pic>
        <p:nvPicPr>
          <p:cNvPr id="3" name="Grafik 2">
            <a:extLst>
              <a:ext uri="{FF2B5EF4-FFF2-40B4-BE49-F238E27FC236}">
                <a16:creationId xmlns:a16="http://schemas.microsoft.com/office/drawing/2014/main" id="{62AB0EF7-9402-21FE-4D2D-0265D55C2E5D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8877" y="171606"/>
            <a:ext cx="1690500" cy="1208829"/>
          </a:xfrm>
          <a:prstGeom prst="rect">
            <a:avLst/>
          </a:prstGeom>
        </p:spPr>
      </p:pic>
      <p:sp>
        <p:nvSpPr>
          <p:cNvPr id="4" name="Textplatzhalter 16">
            <a:extLst>
              <a:ext uri="{FF2B5EF4-FFF2-40B4-BE49-F238E27FC236}">
                <a16:creationId xmlns:a16="http://schemas.microsoft.com/office/drawing/2014/main" id="{DA99CBEC-2156-B7EB-2749-D4FE23E85A52}"/>
              </a:ext>
            </a:extLst>
          </p:cNvPr>
          <p:cNvSpPr txBox="1">
            <a:spLocks/>
          </p:cNvSpPr>
          <p:nvPr/>
        </p:nvSpPr>
        <p:spPr>
          <a:xfrm>
            <a:off x="8886433" y="1484200"/>
            <a:ext cx="3083348" cy="68580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anchor="ctr"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2000" kern="1200">
                <a:solidFill>
                  <a:srgbClr val="4D4D4D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2000" kern="120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2pPr>
            <a:lvl3pPr marL="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2000" kern="120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3pPr>
            <a:lvl4pPr marL="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2000" kern="120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4pPr>
            <a:lvl5pPr marL="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2000" kern="120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1800" dirty="0" err="1"/>
              <a:t>Your</a:t>
            </a:r>
            <a:r>
              <a:rPr lang="de-DE" sz="1800" dirty="0"/>
              <a:t> </a:t>
            </a:r>
            <a:r>
              <a:rPr lang="de-DE" sz="1800" dirty="0" err="1"/>
              <a:t>institution‘s</a:t>
            </a:r>
            <a:r>
              <a:rPr lang="de-DE" sz="1800" dirty="0"/>
              <a:t> logo</a:t>
            </a:r>
            <a:endParaRPr lang="de-DE" dirty="0"/>
          </a:p>
        </p:txBody>
      </p:sp>
      <p:sp>
        <p:nvSpPr>
          <p:cNvPr id="5" name="Textplatzhalter 16">
            <a:extLst>
              <a:ext uri="{FF2B5EF4-FFF2-40B4-BE49-F238E27FC236}">
                <a16:creationId xmlns:a16="http://schemas.microsoft.com/office/drawing/2014/main" id="{49F48AD2-5032-3965-7F70-7D44603F1BF3}"/>
              </a:ext>
            </a:extLst>
          </p:cNvPr>
          <p:cNvSpPr txBox="1">
            <a:spLocks/>
          </p:cNvSpPr>
          <p:nvPr/>
        </p:nvSpPr>
        <p:spPr>
          <a:xfrm>
            <a:off x="8886433" y="2262415"/>
            <a:ext cx="3084384" cy="68580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2000" kern="1200">
                <a:solidFill>
                  <a:srgbClr val="4D4D4D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2000" kern="120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2pPr>
            <a:lvl3pPr marL="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2000" kern="120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3pPr>
            <a:lvl4pPr marL="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2000" kern="120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4pPr>
            <a:lvl5pPr marL="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2000" kern="120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200" dirty="0"/>
              <a:t>Name, first name: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12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200" dirty="0"/>
              <a:t>Chair/Institute: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12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1200" dirty="0"/>
          </a:p>
        </p:txBody>
      </p:sp>
      <p:cxnSp>
        <p:nvCxnSpPr>
          <p:cNvPr id="9" name="Gerade Verbindung 2">
            <a:extLst>
              <a:ext uri="{FF2B5EF4-FFF2-40B4-BE49-F238E27FC236}">
                <a16:creationId xmlns:a16="http://schemas.microsoft.com/office/drawing/2014/main" id="{DBE37AA6-69E7-D463-F295-9DDDD7DC04B6}"/>
              </a:ext>
            </a:extLst>
          </p:cNvPr>
          <p:cNvCxnSpPr>
            <a:cxnSpLocks/>
          </p:cNvCxnSpPr>
          <p:nvPr/>
        </p:nvCxnSpPr>
        <p:spPr>
          <a:xfrm>
            <a:off x="8782223" y="1484200"/>
            <a:ext cx="0" cy="1464018"/>
          </a:xfrm>
          <a:prstGeom prst="line">
            <a:avLst/>
          </a:prstGeom>
          <a:ln w="63500">
            <a:solidFill>
              <a:srgbClr val="0064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009104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platzhalter 11"/>
          <p:cNvSpPr txBox="1">
            <a:spLocks/>
          </p:cNvSpPr>
          <p:nvPr/>
        </p:nvSpPr>
        <p:spPr>
          <a:xfrm>
            <a:off x="8730467" y="1339197"/>
            <a:ext cx="3240351" cy="224882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marL="0" indent="0" algn="r" defTabSz="914400" rtl="0" eaLnBrk="1" latinLnBrk="0" hangingPunct="1">
              <a:buFontTx/>
              <a:buNone/>
              <a:defRPr sz="2400" b="1" kern="1200">
                <a:solidFill>
                  <a:srgbClr val="4D4D4D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defTabSz="914400" rtl="0" eaLnBrk="1" latinLnBrk="0" hangingPunct="1">
              <a:buFontTx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buFontTx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buFontTx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buFontTx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400" b="1" i="0" u="none" strike="noStrike" kern="1200" cap="none" spc="0" normalizeH="0" baseline="0" noProof="0" dirty="0">
              <a:ln>
                <a:noFill/>
              </a:ln>
              <a:solidFill>
                <a:srgbClr val="4D4D4D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pic>
        <p:nvPicPr>
          <p:cNvPr id="8" name="Grafi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358" y="22767"/>
            <a:ext cx="2737755" cy="1431617"/>
          </a:xfrm>
          <a:prstGeom prst="rect">
            <a:avLst/>
          </a:prstGeom>
        </p:spPr>
      </p:pic>
      <p:sp>
        <p:nvSpPr>
          <p:cNvPr id="6" name="Rechteck 5"/>
          <p:cNvSpPr/>
          <p:nvPr/>
        </p:nvSpPr>
        <p:spPr>
          <a:xfrm>
            <a:off x="1124571" y="1484200"/>
            <a:ext cx="6096000" cy="5078313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n-US" dirty="0">
              <a:solidFill>
                <a:srgbClr val="4D4D4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b="1" dirty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(slide 3)</a:t>
            </a:r>
          </a:p>
          <a:p>
            <a:endParaRPr lang="en-US" b="1" i="1" dirty="0">
              <a:solidFill>
                <a:srgbClr val="4D4D4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b="1" i="1" dirty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Describe the </a:t>
            </a:r>
            <a:r>
              <a:rPr lang="en-US" sz="2400" b="1" i="1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relevant infrastructure </a:t>
            </a:r>
            <a:r>
              <a:rPr lang="en-US" sz="2400" b="1" i="1" dirty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your institution could provide.</a:t>
            </a:r>
          </a:p>
          <a:p>
            <a:endParaRPr lang="en-US" sz="2400" b="1" i="1" dirty="0">
              <a:solidFill>
                <a:srgbClr val="4D4D4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b="1" i="1" dirty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Name relevant projects you are involved in.</a:t>
            </a:r>
          </a:p>
          <a:p>
            <a:endParaRPr lang="en-US" sz="2400" b="1" i="1" dirty="0">
              <a:solidFill>
                <a:srgbClr val="4D4D4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b="1" i="1" dirty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Would your institution rather act as a project coordinator or as a consortium member?</a:t>
            </a:r>
            <a:endParaRPr lang="de-DE" sz="2400" b="1" i="1" dirty="0">
              <a:solidFill>
                <a:srgbClr val="4D4D4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br>
              <a:rPr lang="en-US" sz="2400" b="1" i="1" dirty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de-DE" sz="2400" dirty="0"/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3D74EDBE-F906-BAF2-B431-33FE302FBE35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132"/>
          <a:stretch/>
        </p:blipFill>
        <p:spPr>
          <a:xfrm>
            <a:off x="8620559" y="132633"/>
            <a:ext cx="3571441" cy="1206563"/>
          </a:xfrm>
          <a:prstGeom prst="rect">
            <a:avLst/>
          </a:prstGeom>
        </p:spPr>
      </p:pic>
      <p:pic>
        <p:nvPicPr>
          <p:cNvPr id="3" name="Grafik 2">
            <a:extLst>
              <a:ext uri="{FF2B5EF4-FFF2-40B4-BE49-F238E27FC236}">
                <a16:creationId xmlns:a16="http://schemas.microsoft.com/office/drawing/2014/main" id="{B94907AB-1D4D-1BD6-45D5-278C1B4D7693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8877" y="171606"/>
            <a:ext cx="1690500" cy="1208829"/>
          </a:xfrm>
          <a:prstGeom prst="rect">
            <a:avLst/>
          </a:prstGeom>
        </p:spPr>
      </p:pic>
      <p:sp>
        <p:nvSpPr>
          <p:cNvPr id="4" name="Textplatzhalter 16">
            <a:extLst>
              <a:ext uri="{FF2B5EF4-FFF2-40B4-BE49-F238E27FC236}">
                <a16:creationId xmlns:a16="http://schemas.microsoft.com/office/drawing/2014/main" id="{CE9D4C13-7349-912F-DBD3-8186817C3F16}"/>
              </a:ext>
            </a:extLst>
          </p:cNvPr>
          <p:cNvSpPr txBox="1">
            <a:spLocks/>
          </p:cNvSpPr>
          <p:nvPr/>
        </p:nvSpPr>
        <p:spPr>
          <a:xfrm>
            <a:off x="8886433" y="1484200"/>
            <a:ext cx="3083348" cy="68580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anchor="ctr"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2000" kern="1200">
                <a:solidFill>
                  <a:srgbClr val="4D4D4D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2000" kern="120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2pPr>
            <a:lvl3pPr marL="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2000" kern="120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3pPr>
            <a:lvl4pPr marL="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2000" kern="120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4pPr>
            <a:lvl5pPr marL="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2000" kern="120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1800" dirty="0" err="1"/>
              <a:t>Your</a:t>
            </a:r>
            <a:r>
              <a:rPr lang="de-DE" sz="1800" dirty="0"/>
              <a:t> </a:t>
            </a:r>
            <a:r>
              <a:rPr lang="de-DE" sz="1800" dirty="0" err="1"/>
              <a:t>institution‘s</a:t>
            </a:r>
            <a:r>
              <a:rPr lang="de-DE" sz="1800" dirty="0"/>
              <a:t> logo</a:t>
            </a:r>
            <a:endParaRPr lang="de-DE" dirty="0"/>
          </a:p>
        </p:txBody>
      </p:sp>
      <p:sp>
        <p:nvSpPr>
          <p:cNvPr id="19" name="Textplatzhalter 16">
            <a:extLst>
              <a:ext uri="{FF2B5EF4-FFF2-40B4-BE49-F238E27FC236}">
                <a16:creationId xmlns:a16="http://schemas.microsoft.com/office/drawing/2014/main" id="{F89EC599-A642-8BFE-AEC6-717BF0FB287A}"/>
              </a:ext>
            </a:extLst>
          </p:cNvPr>
          <p:cNvSpPr txBox="1">
            <a:spLocks/>
          </p:cNvSpPr>
          <p:nvPr/>
        </p:nvSpPr>
        <p:spPr>
          <a:xfrm>
            <a:off x="8886433" y="2262415"/>
            <a:ext cx="3084384" cy="68580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2000" kern="1200">
                <a:solidFill>
                  <a:srgbClr val="4D4D4D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2000" kern="120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2pPr>
            <a:lvl3pPr marL="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2000" kern="120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3pPr>
            <a:lvl4pPr marL="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2000" kern="120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4pPr>
            <a:lvl5pPr marL="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2000" kern="120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200" dirty="0"/>
              <a:t>Name, first name: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12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200" dirty="0"/>
              <a:t>Chair/Institute: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12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1200" dirty="0"/>
          </a:p>
        </p:txBody>
      </p:sp>
      <p:cxnSp>
        <p:nvCxnSpPr>
          <p:cNvPr id="20" name="Gerade Verbindung 2">
            <a:extLst>
              <a:ext uri="{FF2B5EF4-FFF2-40B4-BE49-F238E27FC236}">
                <a16:creationId xmlns:a16="http://schemas.microsoft.com/office/drawing/2014/main" id="{20AC540A-5329-6F6D-38FE-41B1DDEC116D}"/>
              </a:ext>
            </a:extLst>
          </p:cNvPr>
          <p:cNvCxnSpPr>
            <a:cxnSpLocks/>
          </p:cNvCxnSpPr>
          <p:nvPr/>
        </p:nvCxnSpPr>
        <p:spPr>
          <a:xfrm>
            <a:off x="8782223" y="1484200"/>
            <a:ext cx="0" cy="1464018"/>
          </a:xfrm>
          <a:prstGeom prst="line">
            <a:avLst/>
          </a:prstGeom>
          <a:ln w="63500">
            <a:solidFill>
              <a:srgbClr val="0064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749893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184</Words>
  <Application>Microsoft Office PowerPoint</Application>
  <PresentationFormat>Breitbild</PresentationFormat>
  <Paragraphs>50</Paragraphs>
  <Slides>3</Slides>
  <Notes>3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Nadja Rjabaja</dc:creator>
  <cp:lastModifiedBy>Julia Sesto</cp:lastModifiedBy>
  <cp:revision>35</cp:revision>
  <dcterms:created xsi:type="dcterms:W3CDTF">2021-09-16T09:44:26Z</dcterms:created>
  <dcterms:modified xsi:type="dcterms:W3CDTF">2025-04-30T10:20:26Z</dcterms:modified>
</cp:coreProperties>
</file>